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  <p:embeddedFont>
      <p:font typeface="Ubuntu Light"/>
      <p:regular r:id="rId17"/>
      <p:bold r:id="rId18"/>
      <p:italic r:id="rId19"/>
      <p:boldItalic r:id="rId20"/>
    </p:embeddedFont>
    <p:embeddedFont>
      <p:font typeface="Source Code Pro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Light-boldItalic.fntdata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Ubuntu-regular.fntdata"/><Relationship Id="rId12" Type="http://schemas.openxmlformats.org/officeDocument/2006/relationships/slide" Target="slides/slide6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7" Type="http://schemas.openxmlformats.org/officeDocument/2006/relationships/font" Target="fonts/UbuntuLight-regular.fntdata"/><Relationship Id="rId16" Type="http://schemas.openxmlformats.org/officeDocument/2006/relationships/font" Target="fonts/Ubuntu-boldItalic.fntdata"/><Relationship Id="rId19" Type="http://schemas.openxmlformats.org/officeDocument/2006/relationships/font" Target="fonts/UbuntuLight-italic.fntdata"/><Relationship Id="rId18" Type="http://schemas.openxmlformats.org/officeDocument/2006/relationships/font" Target="fonts/Ubuntu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e2b6184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be2b6184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be2b6184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be2b6184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0263730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0263730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02637300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02637300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02637300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0263730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02637300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02637300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21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zG7Sn1fPM6i4-lXr1wh5NHrmD5tGnn1W/view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4Co22LNiLK21d6L2GDX7xJIEr6nqZ2XP/view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1Jgz4lqh8BQwVNo74BXp0oF4P737S1iM/view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2TJTx5NRTfUxoHgHfgA3Fk3hm-8n78ZA/view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12dqp4AvzPShCCPpQdguhzSbZO54Qg9S/view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cmcardone@jacksonsd.org" TargetMode="External"/><Relationship Id="rId4" Type="http://schemas.openxmlformats.org/officeDocument/2006/relationships/hyperlink" Target="mailto:ttkac@jacksonsd.org" TargetMode="External"/><Relationship Id="rId5" Type="http://schemas.openxmlformats.org/officeDocument/2006/relationships/hyperlink" Target="http://drive.google.com/file/d/1Y9-owBBNwmxiLoCp5gHbiUYbVaCMffqW/view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ctrTitle"/>
          </p:nvPr>
        </p:nvSpPr>
        <p:spPr>
          <a:xfrm>
            <a:off x="249375" y="644300"/>
            <a:ext cx="86661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latin typeface="Ubuntu"/>
                <a:ea typeface="Ubuntu"/>
                <a:cs typeface="Ubuntu"/>
                <a:sym typeface="Ubuntu"/>
              </a:rPr>
              <a:t>Welcome to 8th Grade </a:t>
            </a:r>
            <a:endParaRPr sz="6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latin typeface="Ubuntu"/>
                <a:ea typeface="Ubuntu"/>
                <a:cs typeface="Ubuntu"/>
                <a:sym typeface="Ubuntu"/>
              </a:rPr>
              <a:t>Social Studies!</a:t>
            </a:r>
            <a:endParaRPr sz="6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249375" y="3384750"/>
            <a:ext cx="84168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Ms. Cardone/Mr. Tkac</a:t>
            </a:r>
            <a:endParaRPr sz="5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Room 101</a:t>
            </a:r>
            <a:endParaRPr sz="5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9" name="Google Shape;109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339500" cy="3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ctrTitle"/>
          </p:nvPr>
        </p:nvSpPr>
        <p:spPr>
          <a:xfrm>
            <a:off x="124700" y="0"/>
            <a:ext cx="8837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American Revolution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Articles of Confederation/Constitution/Constitutional Convention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Electoral College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Bill of Rights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Industrial Revolution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Early Presidents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Manifest Destiny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Oregon Trail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Slavery/Causes of the Civil War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S</a:t>
            </a:r>
            <a:endParaRPr sz="6300"/>
          </a:p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124700" y="3617050"/>
            <a:ext cx="8899800" cy="10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What we are Learning</a:t>
            </a:r>
            <a:endParaRPr sz="5400">
              <a:solidFill>
                <a:schemeClr val="dk1"/>
              </a:solidFill>
            </a:endParaRPr>
          </a:p>
        </p:txBody>
      </p:sp>
      <p:pic>
        <p:nvPicPr>
          <p:cNvPr id="116" name="Google Shape;116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238500"/>
            <a:ext cx="226150" cy="2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ctrTitle"/>
          </p:nvPr>
        </p:nvSpPr>
        <p:spPr>
          <a:xfrm>
            <a:off x="124700" y="168175"/>
            <a:ext cx="88374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Students are expected to have the following daily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:     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     ** Chromebook - fully charged         ** pen/pencil             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    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 ** inexpensive earbuds (optional)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Work will be posted in Google Classroom.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Assignments are due by 8:00 AM on the due date.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Late work will be accepted for a lessoned grade, depending on circumstances. It must be completed by the end of the unit.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/>
          </a:p>
        </p:txBody>
      </p:sp>
      <p:sp>
        <p:nvSpPr>
          <p:cNvPr id="122" name="Google Shape;122;p27"/>
          <p:cNvSpPr txBox="1"/>
          <p:nvPr>
            <p:ph idx="1" type="subTitle"/>
          </p:nvPr>
        </p:nvSpPr>
        <p:spPr>
          <a:xfrm>
            <a:off x="124700" y="3617050"/>
            <a:ext cx="8899800" cy="10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Our Day to Day</a:t>
            </a:r>
            <a:endParaRPr sz="5400">
              <a:solidFill>
                <a:schemeClr val="dk1"/>
              </a:solidFill>
            </a:endParaRPr>
          </a:p>
        </p:txBody>
      </p:sp>
      <p:pic>
        <p:nvPicPr>
          <p:cNvPr id="123" name="Google Shape;123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160975"/>
            <a:ext cx="303675" cy="3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ctrTitle"/>
          </p:nvPr>
        </p:nvSpPr>
        <p:spPr>
          <a:xfrm>
            <a:off x="124700" y="168175"/>
            <a:ext cx="88374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Homework: 30%  Homework is given to reinforce a topic and may be started in class if time allows. 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Participation: 20%  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Participation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 grades consist of work completed in class or 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participation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 in class activities.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Assessments: 50%  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Assessments</a:t>
            </a: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 consist of the traditional type of tests, along with other methods, including timelines and research. Projects will also count towards assessment grades.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/>
          </a:p>
        </p:txBody>
      </p:sp>
      <p:sp>
        <p:nvSpPr>
          <p:cNvPr id="129" name="Google Shape;129;p28"/>
          <p:cNvSpPr txBox="1"/>
          <p:nvPr>
            <p:ph idx="1" type="subTitle"/>
          </p:nvPr>
        </p:nvSpPr>
        <p:spPr>
          <a:xfrm>
            <a:off x="124700" y="3617050"/>
            <a:ext cx="8899800" cy="10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Grading</a:t>
            </a:r>
            <a:endParaRPr sz="5400">
              <a:solidFill>
                <a:schemeClr val="dk1"/>
              </a:solidFill>
            </a:endParaRPr>
          </a:p>
        </p:txBody>
      </p:sp>
      <p:pic>
        <p:nvPicPr>
          <p:cNvPr id="130" name="Google Shape;130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160975"/>
            <a:ext cx="303675" cy="3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ctrTitle"/>
          </p:nvPr>
        </p:nvSpPr>
        <p:spPr>
          <a:xfrm>
            <a:off x="124700" y="168175"/>
            <a:ext cx="88374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Work is posted daily in Google Classroom. 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Have your child email any questions.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Font typeface="Ubuntu Light"/>
              <a:buChar char="●"/>
            </a:pPr>
            <a:r>
              <a:rPr b="1" lang="en" sz="2100">
                <a:latin typeface="Ubuntu Light"/>
                <a:ea typeface="Ubuntu Light"/>
                <a:cs typeface="Ubuntu Light"/>
                <a:sym typeface="Ubuntu Light"/>
              </a:rPr>
              <a:t>Your child should check their emails for any communication from Ms. Cardone or Mr. Tkac.</a:t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/>
          </a:p>
        </p:txBody>
      </p:sp>
      <p:sp>
        <p:nvSpPr>
          <p:cNvPr id="136" name="Google Shape;136;p29"/>
          <p:cNvSpPr txBox="1"/>
          <p:nvPr>
            <p:ph idx="1" type="subTitle"/>
          </p:nvPr>
        </p:nvSpPr>
        <p:spPr>
          <a:xfrm>
            <a:off x="124700" y="3617050"/>
            <a:ext cx="8899800" cy="10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Absences </a:t>
            </a:r>
            <a:endParaRPr sz="5400">
              <a:solidFill>
                <a:schemeClr val="dk1"/>
              </a:solidFill>
            </a:endParaRPr>
          </a:p>
        </p:txBody>
      </p:sp>
      <p:pic>
        <p:nvPicPr>
          <p:cNvPr id="137" name="Google Shape;137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160975"/>
            <a:ext cx="303675" cy="3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ctrTitle"/>
          </p:nvPr>
        </p:nvSpPr>
        <p:spPr>
          <a:xfrm>
            <a:off x="124700" y="168175"/>
            <a:ext cx="88374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Font typeface="Ubuntu Light"/>
              <a:buChar char="●"/>
            </a:pPr>
            <a:r>
              <a:rPr b="1" lang="en" sz="2600">
                <a:latin typeface="Ubuntu Light"/>
                <a:ea typeface="Ubuntu Light"/>
                <a:cs typeface="Ubuntu Light"/>
                <a:sym typeface="Ubuntu Light"/>
              </a:rPr>
              <a:t>Ms. Cardone: </a:t>
            </a:r>
            <a:r>
              <a:rPr b="1" lang="en" sz="2600" u="sng">
                <a:solidFill>
                  <a:schemeClr val="hlink"/>
                </a:solidFill>
                <a:latin typeface="Ubuntu Light"/>
                <a:ea typeface="Ubuntu Light"/>
                <a:cs typeface="Ubuntu Light"/>
                <a:sym typeface="Ubuntu Light"/>
                <a:hlinkClick r:id="rId3"/>
              </a:rPr>
              <a:t>cmcardone@jacksonsd.org</a:t>
            </a:r>
            <a:r>
              <a:rPr b="1" lang="en" sz="2600">
                <a:latin typeface="Ubuntu Light"/>
                <a:ea typeface="Ubuntu Light"/>
                <a:cs typeface="Ubuntu Light"/>
                <a:sym typeface="Ubuntu Light"/>
              </a:rPr>
              <a:t>  </a:t>
            </a:r>
            <a:endParaRPr b="1" sz="26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Font typeface="Ubuntu Light"/>
              <a:buChar char="●"/>
            </a:pPr>
            <a:r>
              <a:rPr b="1" lang="en" sz="2600">
                <a:latin typeface="Ubuntu Light"/>
                <a:ea typeface="Ubuntu Light"/>
                <a:cs typeface="Ubuntu Light"/>
                <a:sym typeface="Ubuntu Light"/>
              </a:rPr>
              <a:t>Mr. Tkac: </a:t>
            </a:r>
            <a:r>
              <a:rPr b="1" lang="en" sz="2600" u="sng">
                <a:solidFill>
                  <a:schemeClr val="hlink"/>
                </a:solidFill>
                <a:latin typeface="Ubuntu Light"/>
                <a:ea typeface="Ubuntu Light"/>
                <a:cs typeface="Ubuntu Light"/>
                <a:sym typeface="Ubuntu Light"/>
                <a:hlinkClick r:id="rId4"/>
              </a:rPr>
              <a:t>ttkac@jacksonsd.org</a:t>
            </a:r>
            <a:r>
              <a:rPr b="1" lang="en" sz="2600"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b="1" sz="26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/>
          </a:p>
        </p:txBody>
      </p:sp>
      <p:sp>
        <p:nvSpPr>
          <p:cNvPr id="143" name="Google Shape;143;p30"/>
          <p:cNvSpPr txBox="1"/>
          <p:nvPr>
            <p:ph idx="1" type="subTitle"/>
          </p:nvPr>
        </p:nvSpPr>
        <p:spPr>
          <a:xfrm>
            <a:off x="124700" y="3617050"/>
            <a:ext cx="8899800" cy="104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Contacts</a:t>
            </a:r>
            <a:r>
              <a:rPr lang="en" sz="5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5400">
              <a:solidFill>
                <a:schemeClr val="dk1"/>
              </a:solidFill>
            </a:endParaRPr>
          </a:p>
        </p:txBody>
      </p:sp>
      <p:pic>
        <p:nvPicPr>
          <p:cNvPr id="144" name="Google Shape;144;p3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160975"/>
            <a:ext cx="303675" cy="3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